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ING.%20CARLOS%20MENDEZ\My%20Documents\ESTADISTICA%20EXAMENES%20SOCIAL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ING.%20CARLOS%20MENDEZ\My%20Documents\ESTADISTICA%20EXAMENES%20SOCIAL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ING.%20CARLOS%20MENDEZ\My%20Documents\ESTADISTICA%20EXAMENES%20SOCIALE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EVALUACION%20SOCIALES\rendimiento%20por%20provincia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EVALUACION%20SOCIALES\rendimiento%20por%20provincia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EVALUACION%20SOCIALES\rendimiento%20por%20provinci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OLIMPIADAS</a:t>
            </a:r>
            <a:r>
              <a:rPr lang="en-US" baseline="0"/>
              <a:t> DE SOCIALES FASE PROVINCIAL</a:t>
            </a:r>
          </a:p>
          <a:p>
            <a:pPr>
              <a:defRPr/>
            </a:pPr>
            <a:r>
              <a:rPr lang="en-US"/>
              <a:t>GRADO</a:t>
            </a:r>
            <a:r>
              <a:rPr lang="en-US" baseline="0"/>
              <a:t> QUINTO</a:t>
            </a:r>
          </a:p>
          <a:p>
            <a:pPr>
              <a:defRPr/>
            </a:pPr>
            <a:r>
              <a:rPr lang="en-US" baseline="0"/>
              <a:t>PORCENTAJE ACIERTOS POR PREGUNTA</a:t>
            </a:r>
            <a:endParaRPr lang="en-US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2"/>
          <c:order val="0"/>
          <c:tx>
            <c:strRef>
              <c:f>'ESTADISTICA QUINTO'!$E$4</c:f>
              <c:strCache>
                <c:ptCount val="1"/>
                <c:pt idx="0">
                  <c:v>%</c:v>
                </c:pt>
              </c:strCache>
            </c:strRef>
          </c:tx>
          <c:dLbls>
            <c:txPr>
              <a:bodyPr/>
              <a:lstStyle/>
              <a:p>
                <a:pPr>
                  <a:defRPr sz="800" baseline="0"/>
                </a:pPr>
                <a:endParaRPr lang="es-ES"/>
              </a:p>
            </c:txPr>
            <c:showVal val="1"/>
          </c:dLbls>
          <c:cat>
            <c:multiLvlStrRef>
              <c:f>'ESTADISTICA QUINTO'!$A$5:$C$24</c:f>
              <c:multiLvlStrCache>
                <c:ptCount val="20"/>
                <c:lvl>
                  <c:pt idx="0">
                    <c:v>Propositiva</c:v>
                  </c:pt>
                  <c:pt idx="1">
                    <c:v>Interpretativa</c:v>
                  </c:pt>
                  <c:pt idx="2">
                    <c:v>Interpretativa</c:v>
                  </c:pt>
                  <c:pt idx="3">
                    <c:v>Argumentativa</c:v>
                  </c:pt>
                  <c:pt idx="4">
                    <c:v>Interpretativa</c:v>
                  </c:pt>
                  <c:pt idx="5">
                    <c:v>Argumentativa</c:v>
                  </c:pt>
                  <c:pt idx="6">
                    <c:v>Propositiva</c:v>
                  </c:pt>
                  <c:pt idx="7">
                    <c:v>Interpretativa</c:v>
                  </c:pt>
                  <c:pt idx="8">
                    <c:v>Propositiva</c:v>
                  </c:pt>
                  <c:pt idx="9">
                    <c:v>Interpretativa</c:v>
                  </c:pt>
                  <c:pt idx="10">
                    <c:v>Propositiva</c:v>
                  </c:pt>
                  <c:pt idx="11">
                    <c:v>Interpretativa</c:v>
                  </c:pt>
                  <c:pt idx="12">
                    <c:v>Argumentativa</c:v>
                  </c:pt>
                  <c:pt idx="13">
                    <c:v>Interpretativa</c:v>
                  </c:pt>
                  <c:pt idx="14">
                    <c:v>Propositiva</c:v>
                  </c:pt>
                  <c:pt idx="15">
                    <c:v>Interpretativa</c:v>
                  </c:pt>
                  <c:pt idx="16">
                    <c:v>Interpretativa</c:v>
                  </c:pt>
                  <c:pt idx="17">
                    <c:v>Argumentativa</c:v>
                  </c:pt>
                  <c:pt idx="18">
                    <c:v>Interpretativa</c:v>
                  </c:pt>
                  <c:pt idx="19">
                    <c:v>Interpretativa</c:v>
                  </c:pt>
                </c:lvl>
                <c:lvl>
                  <c:pt idx="0">
                    <c:v>2</c:v>
                  </c:pt>
                  <c:pt idx="1">
                    <c:v>2</c:v>
                  </c:pt>
                  <c:pt idx="2">
                    <c:v>3</c:v>
                  </c:pt>
                  <c:pt idx="3">
                    <c:v>2</c:v>
                  </c:pt>
                  <c:pt idx="4">
                    <c:v>3</c:v>
                  </c:pt>
                  <c:pt idx="5">
                    <c:v>3</c:v>
                  </c:pt>
                  <c:pt idx="6">
                    <c:v>3</c:v>
                  </c:pt>
                  <c:pt idx="7">
                    <c:v>3</c:v>
                  </c:pt>
                  <c:pt idx="8">
                    <c:v>3</c:v>
                  </c:pt>
                  <c:pt idx="9">
                    <c:v>3</c:v>
                  </c:pt>
                  <c:pt idx="10">
                    <c:v>3</c:v>
                  </c:pt>
                  <c:pt idx="11">
                    <c:v>2</c:v>
                  </c:pt>
                  <c:pt idx="12">
                    <c:v>2</c:v>
                  </c:pt>
                  <c:pt idx="13">
                    <c:v>4</c:v>
                  </c:pt>
                  <c:pt idx="14">
                    <c:v>2</c:v>
                  </c:pt>
                  <c:pt idx="15">
                    <c:v>3</c:v>
                  </c:pt>
                  <c:pt idx="16">
                    <c:v>3</c:v>
                  </c:pt>
                  <c:pt idx="17">
                    <c:v>3</c:v>
                  </c:pt>
                  <c:pt idx="18">
                    <c:v>4</c:v>
                  </c:pt>
                  <c:pt idx="19">
                    <c:v>3</c:v>
                  </c:pt>
                </c:lvl>
                <c:lvl>
                  <c:pt idx="0">
                    <c:v>P1</c:v>
                  </c:pt>
                  <c:pt idx="1">
                    <c:v>P2</c:v>
                  </c:pt>
                  <c:pt idx="2">
                    <c:v>P3</c:v>
                  </c:pt>
                  <c:pt idx="3">
                    <c:v>P4</c:v>
                  </c:pt>
                  <c:pt idx="4">
                    <c:v>P5</c:v>
                  </c:pt>
                  <c:pt idx="5">
                    <c:v>P6</c:v>
                  </c:pt>
                  <c:pt idx="6">
                    <c:v>P7</c:v>
                  </c:pt>
                  <c:pt idx="7">
                    <c:v>P8</c:v>
                  </c:pt>
                  <c:pt idx="8">
                    <c:v>P9</c:v>
                  </c:pt>
                  <c:pt idx="9">
                    <c:v>P10</c:v>
                  </c:pt>
                  <c:pt idx="10">
                    <c:v>P11</c:v>
                  </c:pt>
                  <c:pt idx="11">
                    <c:v>P12</c:v>
                  </c:pt>
                  <c:pt idx="12">
                    <c:v>P13</c:v>
                  </c:pt>
                  <c:pt idx="13">
                    <c:v>P14</c:v>
                  </c:pt>
                  <c:pt idx="14">
                    <c:v>P15</c:v>
                  </c:pt>
                  <c:pt idx="15">
                    <c:v>P16</c:v>
                  </c:pt>
                  <c:pt idx="16">
                    <c:v>P17</c:v>
                  </c:pt>
                  <c:pt idx="17">
                    <c:v>P18</c:v>
                  </c:pt>
                  <c:pt idx="18">
                    <c:v>P19</c:v>
                  </c:pt>
                  <c:pt idx="19">
                    <c:v>P20</c:v>
                  </c:pt>
                </c:lvl>
              </c:multiLvlStrCache>
            </c:multiLvlStrRef>
          </c:cat>
          <c:val>
            <c:numRef>
              <c:f>'ESTADISTICA QUINTO'!$E$5:$E$24</c:f>
              <c:numCache>
                <c:formatCode>0.00%</c:formatCode>
                <c:ptCount val="20"/>
                <c:pt idx="0">
                  <c:v>0.31773879142300193</c:v>
                </c:pt>
                <c:pt idx="1">
                  <c:v>0.80116959064327486</c:v>
                </c:pt>
                <c:pt idx="2">
                  <c:v>0.72514619883040932</c:v>
                </c:pt>
                <c:pt idx="3">
                  <c:v>0.43079922027290446</c:v>
                </c:pt>
                <c:pt idx="4">
                  <c:v>0.834307992202729</c:v>
                </c:pt>
                <c:pt idx="5">
                  <c:v>0.47758284600389861</c:v>
                </c:pt>
                <c:pt idx="6">
                  <c:v>0.4600389863547758</c:v>
                </c:pt>
                <c:pt idx="7">
                  <c:v>0.39571150097465885</c:v>
                </c:pt>
                <c:pt idx="8">
                  <c:v>0.38986354775828458</c:v>
                </c:pt>
                <c:pt idx="9">
                  <c:v>0.64522417153996103</c:v>
                </c:pt>
                <c:pt idx="10">
                  <c:v>0.72904483430799216</c:v>
                </c:pt>
                <c:pt idx="11">
                  <c:v>0.48343079922027288</c:v>
                </c:pt>
                <c:pt idx="12">
                  <c:v>0.71734892787524362</c:v>
                </c:pt>
                <c:pt idx="13">
                  <c:v>6.042884990253411E-2</c:v>
                </c:pt>
                <c:pt idx="14">
                  <c:v>0.83235867446393763</c:v>
                </c:pt>
                <c:pt idx="15">
                  <c:v>0.19883040935672514</c:v>
                </c:pt>
                <c:pt idx="16">
                  <c:v>0.17738791423001948</c:v>
                </c:pt>
                <c:pt idx="17">
                  <c:v>0.5107212475633528</c:v>
                </c:pt>
                <c:pt idx="18">
                  <c:v>0.17933723196881091</c:v>
                </c:pt>
                <c:pt idx="19">
                  <c:v>0.31773879142300193</c:v>
                </c:pt>
              </c:numCache>
            </c:numRef>
          </c:val>
        </c:ser>
        <c:shape val="box"/>
        <c:axId val="153907968"/>
        <c:axId val="153909504"/>
        <c:axId val="0"/>
      </c:bar3DChart>
      <c:catAx>
        <c:axId val="153907968"/>
        <c:scaling>
          <c:orientation val="minMax"/>
        </c:scaling>
        <c:axPos val="b"/>
        <c:tickLblPos val="nextTo"/>
        <c:crossAx val="153909504"/>
        <c:crosses val="autoZero"/>
        <c:auto val="1"/>
        <c:lblAlgn val="ctr"/>
        <c:lblOffset val="100"/>
      </c:catAx>
      <c:valAx>
        <c:axId val="153909504"/>
        <c:scaling>
          <c:orientation val="minMax"/>
        </c:scaling>
        <c:axPos val="l"/>
        <c:majorGridlines/>
        <c:numFmt formatCode="0.00%" sourceLinked="1"/>
        <c:tickLblPos val="nextTo"/>
        <c:crossAx val="15390796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OLIMPIADAS</a:t>
            </a:r>
            <a:r>
              <a:rPr lang="en-US" baseline="0"/>
              <a:t> DE SOCIALES FASE PROVINCIAL</a:t>
            </a:r>
          </a:p>
          <a:p>
            <a:pPr>
              <a:defRPr/>
            </a:pPr>
            <a:r>
              <a:rPr lang="en-US"/>
              <a:t>GRADO</a:t>
            </a:r>
            <a:r>
              <a:rPr lang="en-US" baseline="0"/>
              <a:t> NOVENO</a:t>
            </a:r>
          </a:p>
          <a:p>
            <a:pPr>
              <a:defRPr/>
            </a:pPr>
            <a:r>
              <a:rPr lang="en-US" baseline="0"/>
              <a:t>PORCENTAJE ACIERTOS POR PREGUNTA</a:t>
            </a:r>
            <a:endParaRPr lang="en-US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2"/>
          <c:order val="0"/>
          <c:tx>
            <c:strRef>
              <c:f>'ESTADISTICA NOVENO'!$E$4</c:f>
              <c:strCache>
                <c:ptCount val="1"/>
                <c:pt idx="0">
                  <c:v>%</c:v>
                </c:pt>
              </c:strCache>
            </c:strRef>
          </c:tx>
          <c:dLbls>
            <c:txPr>
              <a:bodyPr/>
              <a:lstStyle/>
              <a:p>
                <a:pPr>
                  <a:defRPr sz="800" baseline="0"/>
                </a:pPr>
                <a:endParaRPr lang="es-ES"/>
              </a:p>
            </c:txPr>
            <c:showVal val="1"/>
          </c:dLbls>
          <c:cat>
            <c:multiLvlStrRef>
              <c:f>'ESTADISTICA NOVENO'!$A$5:$C$24</c:f>
              <c:multiLvlStrCache>
                <c:ptCount val="20"/>
                <c:lvl>
                  <c:pt idx="0">
                    <c:v>Interpretativa</c:v>
                  </c:pt>
                  <c:pt idx="1">
                    <c:v>Argumentativa</c:v>
                  </c:pt>
                  <c:pt idx="2">
                    <c:v>Propositiva</c:v>
                  </c:pt>
                  <c:pt idx="3">
                    <c:v>Interpretativa</c:v>
                  </c:pt>
                  <c:pt idx="4">
                    <c:v>Propositiva</c:v>
                  </c:pt>
                  <c:pt idx="5">
                    <c:v>Argumentativa</c:v>
                  </c:pt>
                  <c:pt idx="6">
                    <c:v>Propositiva</c:v>
                  </c:pt>
                  <c:pt idx="7">
                    <c:v>Propositiva</c:v>
                  </c:pt>
                  <c:pt idx="8">
                    <c:v>Argumentativa</c:v>
                  </c:pt>
                  <c:pt idx="9">
                    <c:v>Interpretativa</c:v>
                  </c:pt>
                  <c:pt idx="10">
                    <c:v>Propositiva</c:v>
                  </c:pt>
                  <c:pt idx="11">
                    <c:v>Interpretativa</c:v>
                  </c:pt>
                  <c:pt idx="12">
                    <c:v>Interpretativa</c:v>
                  </c:pt>
                  <c:pt idx="13">
                    <c:v>Interpretativa</c:v>
                  </c:pt>
                  <c:pt idx="14">
                    <c:v>Interpretativa</c:v>
                  </c:pt>
                  <c:pt idx="15">
                    <c:v>Interpretativa</c:v>
                  </c:pt>
                  <c:pt idx="16">
                    <c:v>Argumentativa</c:v>
                  </c:pt>
                  <c:pt idx="17">
                    <c:v>Argumentativa</c:v>
                  </c:pt>
                  <c:pt idx="18">
                    <c:v>Propositiva</c:v>
                  </c:pt>
                  <c:pt idx="19">
                    <c:v>Argumentativa</c:v>
                  </c:pt>
                </c:lvl>
                <c:lvl>
                  <c:pt idx="0">
                    <c:v>1</c:v>
                  </c:pt>
                  <c:pt idx="1">
                    <c:v>3</c:v>
                  </c:pt>
                  <c:pt idx="2">
                    <c:v>3</c:v>
                  </c:pt>
                  <c:pt idx="3">
                    <c:v>2</c:v>
                  </c:pt>
                  <c:pt idx="4">
                    <c:v>1</c:v>
                  </c:pt>
                  <c:pt idx="5">
                    <c:v>3</c:v>
                  </c:pt>
                  <c:pt idx="6">
                    <c:v>3</c:v>
                  </c:pt>
                  <c:pt idx="7">
                    <c:v>3</c:v>
                  </c:pt>
                  <c:pt idx="8">
                    <c:v>1</c:v>
                  </c:pt>
                  <c:pt idx="9">
                    <c:v>2</c:v>
                  </c:pt>
                  <c:pt idx="10">
                    <c:v>3</c:v>
                  </c:pt>
                  <c:pt idx="11">
                    <c:v>2</c:v>
                  </c:pt>
                  <c:pt idx="12">
                    <c:v>1</c:v>
                  </c:pt>
                  <c:pt idx="13">
                    <c:v>1</c:v>
                  </c:pt>
                  <c:pt idx="14">
                    <c:v>1</c:v>
                  </c:pt>
                  <c:pt idx="15">
                    <c:v>2</c:v>
                  </c:pt>
                  <c:pt idx="16">
                    <c:v>3</c:v>
                  </c:pt>
                  <c:pt idx="17">
                    <c:v>3</c:v>
                  </c:pt>
                  <c:pt idx="18">
                    <c:v>2</c:v>
                  </c:pt>
                  <c:pt idx="19">
                    <c:v>2</c:v>
                  </c:pt>
                </c:lvl>
                <c:lvl>
                  <c:pt idx="0">
                    <c:v>P1</c:v>
                  </c:pt>
                  <c:pt idx="1">
                    <c:v>P2</c:v>
                  </c:pt>
                  <c:pt idx="2">
                    <c:v>P3</c:v>
                  </c:pt>
                  <c:pt idx="3">
                    <c:v>P4</c:v>
                  </c:pt>
                  <c:pt idx="4">
                    <c:v>P5</c:v>
                  </c:pt>
                  <c:pt idx="5">
                    <c:v>P6</c:v>
                  </c:pt>
                  <c:pt idx="6">
                    <c:v>P7</c:v>
                  </c:pt>
                  <c:pt idx="7">
                    <c:v>P8</c:v>
                  </c:pt>
                  <c:pt idx="8">
                    <c:v>P9</c:v>
                  </c:pt>
                  <c:pt idx="9">
                    <c:v>P10</c:v>
                  </c:pt>
                  <c:pt idx="10">
                    <c:v>P11</c:v>
                  </c:pt>
                  <c:pt idx="11">
                    <c:v>P12</c:v>
                  </c:pt>
                  <c:pt idx="12">
                    <c:v>P13</c:v>
                  </c:pt>
                  <c:pt idx="13">
                    <c:v>P14</c:v>
                  </c:pt>
                  <c:pt idx="14">
                    <c:v>P15</c:v>
                  </c:pt>
                  <c:pt idx="15">
                    <c:v>P16</c:v>
                  </c:pt>
                  <c:pt idx="16">
                    <c:v>P17</c:v>
                  </c:pt>
                  <c:pt idx="17">
                    <c:v>P18</c:v>
                  </c:pt>
                  <c:pt idx="18">
                    <c:v>P19</c:v>
                  </c:pt>
                  <c:pt idx="19">
                    <c:v>P20</c:v>
                  </c:pt>
                </c:lvl>
              </c:multiLvlStrCache>
            </c:multiLvlStrRef>
          </c:cat>
          <c:val>
            <c:numRef>
              <c:f>'ESTADISTICA NOVENO'!$E$5:$E$24</c:f>
              <c:numCache>
                <c:formatCode>0.00%</c:formatCode>
                <c:ptCount val="20"/>
                <c:pt idx="0">
                  <c:v>0.55349794238683125</c:v>
                </c:pt>
                <c:pt idx="1">
                  <c:v>0.90740740740740744</c:v>
                </c:pt>
                <c:pt idx="2">
                  <c:v>0.82510288065843618</c:v>
                </c:pt>
                <c:pt idx="3">
                  <c:v>0.10082304526748971</c:v>
                </c:pt>
                <c:pt idx="4">
                  <c:v>0.60082304526748975</c:v>
                </c:pt>
                <c:pt idx="5">
                  <c:v>0.43827160493827161</c:v>
                </c:pt>
                <c:pt idx="6">
                  <c:v>0.26954732510288065</c:v>
                </c:pt>
                <c:pt idx="7">
                  <c:v>0.30246913580246915</c:v>
                </c:pt>
                <c:pt idx="8">
                  <c:v>0.59465020576131689</c:v>
                </c:pt>
                <c:pt idx="9">
                  <c:v>0.67901234567901236</c:v>
                </c:pt>
                <c:pt idx="10">
                  <c:v>0.72633744855967075</c:v>
                </c:pt>
                <c:pt idx="11">
                  <c:v>0.61111111111111116</c:v>
                </c:pt>
                <c:pt idx="12">
                  <c:v>0.46090534979423869</c:v>
                </c:pt>
                <c:pt idx="13">
                  <c:v>0.36213991769547327</c:v>
                </c:pt>
                <c:pt idx="14">
                  <c:v>0.39300411522633744</c:v>
                </c:pt>
                <c:pt idx="15">
                  <c:v>0.56584362139917699</c:v>
                </c:pt>
                <c:pt idx="16">
                  <c:v>0.70576131687242794</c:v>
                </c:pt>
                <c:pt idx="17">
                  <c:v>0.17489711934156379</c:v>
                </c:pt>
                <c:pt idx="18">
                  <c:v>0.65637860082304522</c:v>
                </c:pt>
                <c:pt idx="19">
                  <c:v>0.55144032921810704</c:v>
                </c:pt>
              </c:numCache>
            </c:numRef>
          </c:val>
        </c:ser>
        <c:shape val="box"/>
        <c:axId val="157242880"/>
        <c:axId val="157244416"/>
        <c:axId val="0"/>
      </c:bar3DChart>
      <c:catAx>
        <c:axId val="157242880"/>
        <c:scaling>
          <c:orientation val="minMax"/>
        </c:scaling>
        <c:axPos val="b"/>
        <c:tickLblPos val="nextTo"/>
        <c:crossAx val="157244416"/>
        <c:crosses val="autoZero"/>
        <c:auto val="1"/>
        <c:lblAlgn val="ctr"/>
        <c:lblOffset val="100"/>
      </c:catAx>
      <c:valAx>
        <c:axId val="157244416"/>
        <c:scaling>
          <c:orientation val="minMax"/>
        </c:scaling>
        <c:axPos val="l"/>
        <c:majorGridlines/>
        <c:numFmt formatCode="0.00%" sourceLinked="1"/>
        <c:tickLblPos val="nextTo"/>
        <c:crossAx val="157242880"/>
        <c:crosses val="autoZero"/>
        <c:crossBetween val="between"/>
      </c:valAx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OLIMPIADAS</a:t>
            </a:r>
            <a:r>
              <a:rPr lang="en-US" baseline="0"/>
              <a:t> DE SOCIALES FASE PROVINCIAL</a:t>
            </a:r>
          </a:p>
          <a:p>
            <a:pPr>
              <a:defRPr/>
            </a:pPr>
            <a:r>
              <a:rPr lang="en-US"/>
              <a:t>GRADO</a:t>
            </a:r>
            <a:r>
              <a:rPr lang="en-US" baseline="0"/>
              <a:t> UNDECIMO</a:t>
            </a:r>
          </a:p>
          <a:p>
            <a:pPr>
              <a:defRPr/>
            </a:pPr>
            <a:r>
              <a:rPr lang="en-US" baseline="0"/>
              <a:t>PORCENTAJE ACIERTOS POR PREGUNTA</a:t>
            </a:r>
            <a:endParaRPr lang="en-US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2"/>
          <c:order val="0"/>
          <c:tx>
            <c:strRef>
              <c:f>'ESTADISTICA UNDECIMO'!$E$4</c:f>
              <c:strCache>
                <c:ptCount val="1"/>
                <c:pt idx="0">
                  <c:v>%</c:v>
                </c:pt>
              </c:strCache>
            </c:strRef>
          </c:tx>
          <c:dLbls>
            <c:txPr>
              <a:bodyPr/>
              <a:lstStyle/>
              <a:p>
                <a:pPr>
                  <a:defRPr sz="800" baseline="0"/>
                </a:pPr>
                <a:endParaRPr lang="es-ES"/>
              </a:p>
            </c:txPr>
            <c:showVal val="1"/>
          </c:dLbls>
          <c:cat>
            <c:multiLvlStrRef>
              <c:f>'ESTADISTICA UNDECIMO'!$A$5:$C$24</c:f>
              <c:multiLvlStrCache>
                <c:ptCount val="20"/>
                <c:lvl>
                  <c:pt idx="0">
                    <c:v>Propositiva</c:v>
                  </c:pt>
                  <c:pt idx="1">
                    <c:v>Interpretativa</c:v>
                  </c:pt>
                  <c:pt idx="2">
                    <c:v>Propositiva</c:v>
                  </c:pt>
                  <c:pt idx="3">
                    <c:v>Interpretativa</c:v>
                  </c:pt>
                  <c:pt idx="4">
                    <c:v>Interpretativa</c:v>
                  </c:pt>
                  <c:pt idx="5">
                    <c:v>Interpretativa</c:v>
                  </c:pt>
                  <c:pt idx="6">
                    <c:v>Argumentativa</c:v>
                  </c:pt>
                  <c:pt idx="7">
                    <c:v>Interpretativa</c:v>
                  </c:pt>
                  <c:pt idx="8">
                    <c:v>Argumentativa</c:v>
                  </c:pt>
                  <c:pt idx="9">
                    <c:v>Propositiva</c:v>
                  </c:pt>
                  <c:pt idx="10">
                    <c:v>Argumentativa</c:v>
                  </c:pt>
                  <c:pt idx="11">
                    <c:v>Interpretativa</c:v>
                  </c:pt>
                  <c:pt idx="12">
                    <c:v>Interpretativa</c:v>
                  </c:pt>
                  <c:pt idx="13">
                    <c:v>Interpretativa</c:v>
                  </c:pt>
                  <c:pt idx="14">
                    <c:v>Argumentativa</c:v>
                  </c:pt>
                  <c:pt idx="15">
                    <c:v>Interpretativa</c:v>
                  </c:pt>
                  <c:pt idx="16">
                    <c:v>Interpretativa</c:v>
                  </c:pt>
                  <c:pt idx="17">
                    <c:v>Propositiva</c:v>
                  </c:pt>
                  <c:pt idx="18">
                    <c:v>Argumentativa</c:v>
                  </c:pt>
                  <c:pt idx="19">
                    <c:v>Argumentativa</c:v>
                  </c:pt>
                </c:lvl>
                <c:lvl>
                  <c:pt idx="0">
                    <c:v>2</c:v>
                  </c:pt>
                  <c:pt idx="1">
                    <c:v>3</c:v>
                  </c:pt>
                  <c:pt idx="2">
                    <c:v>3</c:v>
                  </c:pt>
                  <c:pt idx="3">
                    <c:v>3</c:v>
                  </c:pt>
                  <c:pt idx="4">
                    <c:v>1</c:v>
                  </c:pt>
                  <c:pt idx="5">
                    <c:v>3</c:v>
                  </c:pt>
                  <c:pt idx="6">
                    <c:v>3</c:v>
                  </c:pt>
                  <c:pt idx="7">
                    <c:v>1</c:v>
                  </c:pt>
                  <c:pt idx="8">
                    <c:v>2</c:v>
                  </c:pt>
                  <c:pt idx="9">
                    <c:v>1</c:v>
                  </c:pt>
                  <c:pt idx="10">
                    <c:v>2</c:v>
                  </c:pt>
                  <c:pt idx="11">
                    <c:v>3</c:v>
                  </c:pt>
                  <c:pt idx="12">
                    <c:v>3</c:v>
                  </c:pt>
                  <c:pt idx="13">
                    <c:v>3</c:v>
                  </c:pt>
                  <c:pt idx="14">
                    <c:v>3</c:v>
                  </c:pt>
                  <c:pt idx="15">
                    <c:v>3</c:v>
                  </c:pt>
                  <c:pt idx="16">
                    <c:v>3</c:v>
                  </c:pt>
                  <c:pt idx="17">
                    <c:v>2</c:v>
                  </c:pt>
                  <c:pt idx="18">
                    <c:v>2</c:v>
                  </c:pt>
                  <c:pt idx="19">
                    <c:v>3</c:v>
                  </c:pt>
                </c:lvl>
                <c:lvl>
                  <c:pt idx="0">
                    <c:v>P1</c:v>
                  </c:pt>
                  <c:pt idx="1">
                    <c:v>P2</c:v>
                  </c:pt>
                  <c:pt idx="2">
                    <c:v>P3</c:v>
                  </c:pt>
                  <c:pt idx="3">
                    <c:v>P4</c:v>
                  </c:pt>
                  <c:pt idx="4">
                    <c:v>P5</c:v>
                  </c:pt>
                  <c:pt idx="5">
                    <c:v>P6</c:v>
                  </c:pt>
                  <c:pt idx="6">
                    <c:v>P7</c:v>
                  </c:pt>
                  <c:pt idx="7">
                    <c:v>P8</c:v>
                  </c:pt>
                  <c:pt idx="8">
                    <c:v>P9</c:v>
                  </c:pt>
                  <c:pt idx="9">
                    <c:v>P10</c:v>
                  </c:pt>
                  <c:pt idx="10">
                    <c:v>P11</c:v>
                  </c:pt>
                  <c:pt idx="11">
                    <c:v>P12</c:v>
                  </c:pt>
                  <c:pt idx="12">
                    <c:v>P13</c:v>
                  </c:pt>
                  <c:pt idx="13">
                    <c:v>P14</c:v>
                  </c:pt>
                  <c:pt idx="14">
                    <c:v>P15</c:v>
                  </c:pt>
                  <c:pt idx="15">
                    <c:v>P16</c:v>
                  </c:pt>
                  <c:pt idx="16">
                    <c:v>P17</c:v>
                  </c:pt>
                  <c:pt idx="17">
                    <c:v>P18</c:v>
                  </c:pt>
                  <c:pt idx="18">
                    <c:v>P19</c:v>
                  </c:pt>
                  <c:pt idx="19">
                    <c:v>P20</c:v>
                  </c:pt>
                </c:lvl>
              </c:multiLvlStrCache>
            </c:multiLvlStrRef>
          </c:cat>
          <c:val>
            <c:numRef>
              <c:f>'ESTADISTICA UNDECIMO'!$E$5:$E$24</c:f>
              <c:numCache>
                <c:formatCode>0.00%</c:formatCode>
                <c:ptCount val="20"/>
                <c:pt idx="0">
                  <c:v>0.57452574525745259</c:v>
                </c:pt>
                <c:pt idx="1">
                  <c:v>0.13279132791327913</c:v>
                </c:pt>
                <c:pt idx="2">
                  <c:v>0.64769647696476962</c:v>
                </c:pt>
                <c:pt idx="3">
                  <c:v>0.34146341463414637</c:v>
                </c:pt>
                <c:pt idx="4">
                  <c:v>0.64769647696476962</c:v>
                </c:pt>
                <c:pt idx="5">
                  <c:v>0.36043360433604338</c:v>
                </c:pt>
                <c:pt idx="6">
                  <c:v>0.45799457994579945</c:v>
                </c:pt>
                <c:pt idx="7">
                  <c:v>0.59078590785907859</c:v>
                </c:pt>
                <c:pt idx="8">
                  <c:v>0.35772357723577236</c:v>
                </c:pt>
                <c:pt idx="9">
                  <c:v>0.87262872628726285</c:v>
                </c:pt>
                <c:pt idx="10">
                  <c:v>0.78861788617886175</c:v>
                </c:pt>
                <c:pt idx="11">
                  <c:v>0.57452574525745259</c:v>
                </c:pt>
                <c:pt idx="12">
                  <c:v>0.81842818428184283</c:v>
                </c:pt>
                <c:pt idx="13">
                  <c:v>0.49864498644986449</c:v>
                </c:pt>
                <c:pt idx="14">
                  <c:v>0.70460704607046065</c:v>
                </c:pt>
                <c:pt idx="15">
                  <c:v>0.51761517615176156</c:v>
                </c:pt>
                <c:pt idx="16">
                  <c:v>0.65311653116531165</c:v>
                </c:pt>
                <c:pt idx="17">
                  <c:v>0.42547425474254741</c:v>
                </c:pt>
                <c:pt idx="18">
                  <c:v>0.84552845528455289</c:v>
                </c:pt>
                <c:pt idx="19">
                  <c:v>0.39295392953929537</c:v>
                </c:pt>
              </c:numCache>
            </c:numRef>
          </c:val>
        </c:ser>
        <c:shape val="box"/>
        <c:axId val="160893184"/>
        <c:axId val="161171328"/>
        <c:axId val="0"/>
      </c:bar3DChart>
      <c:catAx>
        <c:axId val="160893184"/>
        <c:scaling>
          <c:orientation val="minMax"/>
        </c:scaling>
        <c:axPos val="b"/>
        <c:tickLblPos val="nextTo"/>
        <c:crossAx val="161171328"/>
        <c:crosses val="autoZero"/>
        <c:auto val="1"/>
        <c:lblAlgn val="ctr"/>
        <c:lblOffset val="100"/>
      </c:catAx>
      <c:valAx>
        <c:axId val="161171328"/>
        <c:scaling>
          <c:orientation val="minMax"/>
        </c:scaling>
        <c:axPos val="l"/>
        <c:majorGridlines/>
        <c:numFmt formatCode="0.00%" sourceLinked="1"/>
        <c:tickLblPos val="nextTo"/>
        <c:crossAx val="160893184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 sz="1400"/>
            </a:pPr>
            <a:r>
              <a:rPr lang="es-ES" sz="1400" b="1" i="0" baseline="0" dirty="0" smtClean="0"/>
              <a:t>ESCUELA NORMAL SUPERIOR SOR JOSEFA DEL CASTILLO Y GUEVARA</a:t>
            </a:r>
            <a:endParaRPr lang="es-ES" sz="1400" dirty="0" smtClean="0"/>
          </a:p>
          <a:p>
            <a:pPr>
              <a:defRPr sz="1400"/>
            </a:pPr>
            <a:r>
              <a:rPr lang="es-ES" sz="1400" b="1" i="0" baseline="0" dirty="0" smtClean="0"/>
              <a:t>OLIMPIADAS DE SOCIALES FASE PROVINCIAL</a:t>
            </a:r>
            <a:endParaRPr lang="es-ES" sz="1400" dirty="0" smtClean="0"/>
          </a:p>
          <a:p>
            <a:pPr>
              <a:defRPr sz="1400"/>
            </a:pPr>
            <a:r>
              <a:rPr lang="es-ES" sz="1400" b="1" i="0" baseline="0" dirty="0" smtClean="0"/>
              <a:t>PORCENTAJE RENDIMIENTO POR PROVINCIA</a:t>
            </a:r>
            <a:endParaRPr lang="es-ES" sz="1400" dirty="0" smtClean="0"/>
          </a:p>
          <a:p>
            <a:pPr>
              <a:defRPr sz="1400"/>
            </a:pPr>
            <a:r>
              <a:rPr lang="es-ES" sz="1400" b="1" i="0" baseline="0" dirty="0" smtClean="0"/>
              <a:t>GRADO NOVENO</a:t>
            </a:r>
            <a:endParaRPr lang="es-ES" sz="140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'PROMEDIO PROVINCIA'!$F$4</c:f>
              <c:strCache>
                <c:ptCount val="1"/>
                <c:pt idx="0">
                  <c:v>PORCENTAJE RENDIMIENTO</c:v>
                </c:pt>
              </c:strCache>
            </c:strRef>
          </c:tx>
          <c:dLbls>
            <c:showVal val="1"/>
          </c:dLbls>
          <c:cat>
            <c:strRef>
              <c:f>'PROMEDIO PROVINCIA'!$E$5:$E$19</c:f>
              <c:strCache>
                <c:ptCount val="15"/>
                <c:pt idx="0">
                  <c:v>CENTRO</c:v>
                </c:pt>
                <c:pt idx="1">
                  <c:v>CUBARA</c:v>
                </c:pt>
                <c:pt idx="2">
                  <c:v>GUTIERREZ</c:v>
                </c:pt>
                <c:pt idx="3">
                  <c:v>LA LIBERTAD</c:v>
                </c:pt>
                <c:pt idx="4">
                  <c:v>LENGUPA</c:v>
                </c:pt>
                <c:pt idx="5">
                  <c:v>MANEJO ESPECIAL</c:v>
                </c:pt>
                <c:pt idx="6">
                  <c:v>MARQUEZ</c:v>
                </c:pt>
                <c:pt idx="7">
                  <c:v>NEIRA</c:v>
                </c:pt>
                <c:pt idx="8">
                  <c:v>NORTE</c:v>
                </c:pt>
                <c:pt idx="9">
                  <c:v>OCCIDENTE</c:v>
                </c:pt>
                <c:pt idx="10">
                  <c:v>ORIENTE</c:v>
                </c:pt>
                <c:pt idx="11">
                  <c:v>RICAURTE</c:v>
                </c:pt>
                <c:pt idx="12">
                  <c:v>SUGAMUXI</c:v>
                </c:pt>
                <c:pt idx="13">
                  <c:v>TUNDAMA</c:v>
                </c:pt>
                <c:pt idx="14">
                  <c:v>VALDERRAMA</c:v>
                </c:pt>
              </c:strCache>
            </c:strRef>
          </c:cat>
          <c:val>
            <c:numRef>
              <c:f>'PROMEDIO PROVINCIA'!$F$5:$F$19</c:f>
              <c:numCache>
                <c:formatCode>#,##0.00_);\(#,##0.00\)</c:formatCode>
                <c:ptCount val="15"/>
                <c:pt idx="0">
                  <c:v>52.248677248677254</c:v>
                </c:pt>
                <c:pt idx="1">
                  <c:v>41.269841269841272</c:v>
                </c:pt>
                <c:pt idx="2">
                  <c:v>49.567099567099568</c:v>
                </c:pt>
                <c:pt idx="3">
                  <c:v>52.747252747252752</c:v>
                </c:pt>
                <c:pt idx="4">
                  <c:v>52.130325814536356</c:v>
                </c:pt>
                <c:pt idx="5">
                  <c:v>53.968253968253975</c:v>
                </c:pt>
                <c:pt idx="6">
                  <c:v>51.731601731601735</c:v>
                </c:pt>
                <c:pt idx="7">
                  <c:v>55.833333333333329</c:v>
                </c:pt>
                <c:pt idx="8">
                  <c:v>60.180623973727428</c:v>
                </c:pt>
                <c:pt idx="9">
                  <c:v>53.00925925925926</c:v>
                </c:pt>
                <c:pt idx="10">
                  <c:v>56.571428571428577</c:v>
                </c:pt>
                <c:pt idx="11">
                  <c:v>53.714285714285708</c:v>
                </c:pt>
                <c:pt idx="12">
                  <c:v>51.523809523809526</c:v>
                </c:pt>
                <c:pt idx="13">
                  <c:v>54.14965986394558</c:v>
                </c:pt>
                <c:pt idx="14">
                  <c:v>52.289377289377285</c:v>
                </c:pt>
              </c:numCache>
            </c:numRef>
          </c:val>
        </c:ser>
        <c:shape val="box"/>
        <c:axId val="147927424"/>
        <c:axId val="147928960"/>
        <c:axId val="0"/>
      </c:bar3DChart>
      <c:catAx>
        <c:axId val="147927424"/>
        <c:scaling>
          <c:orientation val="minMax"/>
        </c:scaling>
        <c:axPos val="b"/>
        <c:tickLblPos val="nextTo"/>
        <c:crossAx val="147928960"/>
        <c:crosses val="autoZero"/>
        <c:auto val="1"/>
        <c:lblAlgn val="ctr"/>
        <c:lblOffset val="100"/>
      </c:catAx>
      <c:valAx>
        <c:axId val="147928960"/>
        <c:scaling>
          <c:orientation val="minMax"/>
        </c:scaling>
        <c:axPos val="l"/>
        <c:majorGridlines/>
        <c:numFmt formatCode="#,##0.00_);\(#,##0.00\)" sourceLinked="1"/>
        <c:tickLblPos val="nextTo"/>
        <c:crossAx val="147927424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 sz="1800" b="1" i="0" baseline="0" dirty="0"/>
              <a:t>ESCUELA NORMAL SUPERIOR SOR JOSEFA DEL CASTILLO Y GUEVARA</a:t>
            </a:r>
            <a:endParaRPr lang="es-ES" dirty="0"/>
          </a:p>
          <a:p>
            <a:pPr>
              <a:defRPr/>
            </a:pPr>
            <a:r>
              <a:rPr lang="es-ES" sz="1800" b="1" i="0" baseline="0" dirty="0"/>
              <a:t>OLIMPIADAS DE SOCIALES FASE PROVINCIAL</a:t>
            </a:r>
            <a:endParaRPr lang="es-ES" dirty="0"/>
          </a:p>
          <a:p>
            <a:pPr>
              <a:defRPr/>
            </a:pPr>
            <a:r>
              <a:rPr lang="es-ES" sz="1800" b="1" i="0" baseline="0" dirty="0"/>
              <a:t>PORCENTAJE RENDIMIENTO POR PROVINCIA</a:t>
            </a:r>
            <a:endParaRPr lang="es-ES" dirty="0"/>
          </a:p>
          <a:p>
            <a:pPr>
              <a:defRPr/>
            </a:pPr>
            <a:r>
              <a:rPr lang="es-ES" sz="1800" b="1" i="0" baseline="0" dirty="0"/>
              <a:t>GRADO QUINTO</a:t>
            </a:r>
            <a:endParaRPr lang="es-ES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'PROMEDIO PROVINCIA'!$F$23</c:f>
              <c:strCache>
                <c:ptCount val="1"/>
                <c:pt idx="0">
                  <c:v>PORCENTAJE RENDIMIENTO</c:v>
                </c:pt>
              </c:strCache>
            </c:strRef>
          </c:tx>
          <c:dLbls>
            <c:showVal val="1"/>
          </c:dLbls>
          <c:cat>
            <c:strRef>
              <c:f>'PROMEDIO PROVINCIA'!$E$24:$E$38</c:f>
              <c:strCache>
                <c:ptCount val="15"/>
                <c:pt idx="0">
                  <c:v>CENTRO</c:v>
                </c:pt>
                <c:pt idx="1">
                  <c:v>CUBARA</c:v>
                </c:pt>
                <c:pt idx="2">
                  <c:v>GUTIERREZ</c:v>
                </c:pt>
                <c:pt idx="3">
                  <c:v>LA LIBERTAD</c:v>
                </c:pt>
                <c:pt idx="4">
                  <c:v>LENGUPA</c:v>
                </c:pt>
                <c:pt idx="5">
                  <c:v>MANEJO ESPECIAL</c:v>
                </c:pt>
                <c:pt idx="6">
                  <c:v>MARQUEZ</c:v>
                </c:pt>
                <c:pt idx="7">
                  <c:v>NEIRA</c:v>
                </c:pt>
                <c:pt idx="8">
                  <c:v>NORTE</c:v>
                </c:pt>
                <c:pt idx="9">
                  <c:v>OCCIDENTE</c:v>
                </c:pt>
                <c:pt idx="10">
                  <c:v>ORIENTE</c:v>
                </c:pt>
                <c:pt idx="11">
                  <c:v>RICAURTE</c:v>
                </c:pt>
                <c:pt idx="12">
                  <c:v>SUGAMUXI</c:v>
                </c:pt>
                <c:pt idx="13">
                  <c:v>TUNDAMA</c:v>
                </c:pt>
                <c:pt idx="14">
                  <c:v>VALDERRAMA</c:v>
                </c:pt>
              </c:strCache>
            </c:strRef>
          </c:cat>
          <c:val>
            <c:numRef>
              <c:f>'PROMEDIO PROVINCIA'!$F$24:$F$38</c:f>
              <c:numCache>
                <c:formatCode>#,##0.00_);\(#,##0.00\)</c:formatCode>
                <c:ptCount val="15"/>
                <c:pt idx="0">
                  <c:v>46.489028213166137</c:v>
                </c:pt>
                <c:pt idx="1">
                  <c:v>55.151515151515149</c:v>
                </c:pt>
                <c:pt idx="2">
                  <c:v>42.857142857142854</c:v>
                </c:pt>
                <c:pt idx="3">
                  <c:v>34.597402597402599</c:v>
                </c:pt>
                <c:pt idx="4">
                  <c:v>49.264069264069256</c:v>
                </c:pt>
                <c:pt idx="5">
                  <c:v>37.272727272727273</c:v>
                </c:pt>
                <c:pt idx="6">
                  <c:v>48.658008658008669</c:v>
                </c:pt>
                <c:pt idx="7">
                  <c:v>52.4401913875598</c:v>
                </c:pt>
                <c:pt idx="8">
                  <c:v>41.055718475073313</c:v>
                </c:pt>
                <c:pt idx="9">
                  <c:v>46.584766584766598</c:v>
                </c:pt>
                <c:pt idx="10">
                  <c:v>48.896103896103888</c:v>
                </c:pt>
                <c:pt idx="11">
                  <c:v>46.680761099365753</c:v>
                </c:pt>
                <c:pt idx="12">
                  <c:v>49.825918762088975</c:v>
                </c:pt>
                <c:pt idx="13">
                  <c:v>48.438228438228442</c:v>
                </c:pt>
                <c:pt idx="14">
                  <c:v>42.545454545454554</c:v>
                </c:pt>
              </c:numCache>
            </c:numRef>
          </c:val>
        </c:ser>
        <c:shape val="box"/>
        <c:axId val="148434944"/>
        <c:axId val="155904640"/>
        <c:axId val="0"/>
      </c:bar3DChart>
      <c:catAx>
        <c:axId val="148434944"/>
        <c:scaling>
          <c:orientation val="minMax"/>
        </c:scaling>
        <c:axPos val="b"/>
        <c:tickLblPos val="nextTo"/>
        <c:crossAx val="155904640"/>
        <c:crosses val="autoZero"/>
        <c:auto val="1"/>
        <c:lblAlgn val="ctr"/>
        <c:lblOffset val="100"/>
      </c:catAx>
      <c:valAx>
        <c:axId val="155904640"/>
        <c:scaling>
          <c:orientation val="minMax"/>
        </c:scaling>
        <c:axPos val="l"/>
        <c:majorGridlines/>
        <c:numFmt formatCode="#,##0.00_);\(#,##0.00\)" sourceLinked="1"/>
        <c:tickLblPos val="nextTo"/>
        <c:crossAx val="148434944"/>
        <c:crosses val="autoZero"/>
        <c:crossBetween val="between"/>
      </c:valAx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 sz="1800" b="1" i="0" baseline="0" dirty="0" smtClean="0"/>
              <a:t>ESCUELA NORMAL SUPERIOR SOR JOSEFA DEL CASTILLO Y GUEVARA</a:t>
            </a:r>
          </a:p>
          <a:p>
            <a:pPr>
              <a:defRPr/>
            </a:pPr>
            <a:r>
              <a:rPr lang="es-ES" sz="1800" b="1" i="0" baseline="0" dirty="0" smtClean="0"/>
              <a:t>OLIMPIADAS DE SOCIALES FASE PROVINCIAL</a:t>
            </a:r>
          </a:p>
          <a:p>
            <a:pPr>
              <a:defRPr/>
            </a:pPr>
            <a:r>
              <a:rPr lang="es-ES" sz="1800" b="1" i="0" baseline="0" dirty="0" smtClean="0"/>
              <a:t>PORCENTAJE RENDIMIENTO POR PROVINCIA</a:t>
            </a:r>
          </a:p>
          <a:p>
            <a:pPr>
              <a:defRPr/>
            </a:pPr>
            <a:r>
              <a:rPr lang="es-ES" sz="1800" b="1" i="0" baseline="0" dirty="0" smtClean="0"/>
              <a:t>GRADO UNDECIMO</a:t>
            </a:r>
            <a:endParaRPr lang="es-ES" sz="1800" b="1" i="0" baseline="0" dirty="0"/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1"/>
          <c:order val="1"/>
          <c:tx>
            <c:strRef>
              <c:f>'PROMEDIO PROVINCIA'!$F$42</c:f>
              <c:strCache>
                <c:ptCount val="1"/>
                <c:pt idx="0">
                  <c:v>PORCENTAJE RENDIMIENTO</c:v>
                </c:pt>
              </c:strCache>
            </c:strRef>
          </c:tx>
          <c:cat>
            <c:strRef>
              <c:f>'PROMEDIO PROVINCIA'!$E$43:$E$57</c:f>
              <c:strCache>
                <c:ptCount val="15"/>
                <c:pt idx="0">
                  <c:v>CENTRO</c:v>
                </c:pt>
                <c:pt idx="1">
                  <c:v>CUBARA</c:v>
                </c:pt>
                <c:pt idx="2">
                  <c:v>GUTIERREZ</c:v>
                </c:pt>
                <c:pt idx="3">
                  <c:v>LA LIBERTAD</c:v>
                </c:pt>
                <c:pt idx="4">
                  <c:v>LENGUPA</c:v>
                </c:pt>
                <c:pt idx="5">
                  <c:v>MANEJO ESPECIAL</c:v>
                </c:pt>
                <c:pt idx="6">
                  <c:v>MARQUEZ</c:v>
                </c:pt>
                <c:pt idx="7">
                  <c:v>NEIRA</c:v>
                </c:pt>
                <c:pt idx="8">
                  <c:v>NORTE</c:v>
                </c:pt>
                <c:pt idx="9">
                  <c:v>OCCIDENTE</c:v>
                </c:pt>
                <c:pt idx="10">
                  <c:v>ORIENTE</c:v>
                </c:pt>
                <c:pt idx="11">
                  <c:v>RICAURTE</c:v>
                </c:pt>
                <c:pt idx="12">
                  <c:v>SUGAMUXI</c:v>
                </c:pt>
                <c:pt idx="13">
                  <c:v>TUNDAMA</c:v>
                </c:pt>
                <c:pt idx="14">
                  <c:v>VALDERRAMA</c:v>
                </c:pt>
              </c:strCache>
            </c:strRef>
          </c:cat>
          <c:val>
            <c:numRef>
              <c:f>'PROMEDIO PROVINCIA'!$F$43:$F$57</c:f>
              <c:numCache>
                <c:formatCode>#,##0.00_);\(#,##0.00\)</c:formatCode>
                <c:ptCount val="15"/>
                <c:pt idx="0">
                  <c:v>53.010204081632637</c:v>
                </c:pt>
                <c:pt idx="1">
                  <c:v>60.714285714285715</c:v>
                </c:pt>
                <c:pt idx="2">
                  <c:v>59.65463108320251</c:v>
                </c:pt>
                <c:pt idx="3">
                  <c:v>36.734693877551017</c:v>
                </c:pt>
                <c:pt idx="4">
                  <c:v>54.209183673469383</c:v>
                </c:pt>
                <c:pt idx="5">
                  <c:v>46.530612244897966</c:v>
                </c:pt>
                <c:pt idx="6">
                  <c:v>56.720619282195628</c:v>
                </c:pt>
                <c:pt idx="7">
                  <c:v>58.017492711370267</c:v>
                </c:pt>
                <c:pt idx="8">
                  <c:v>55.328798185941054</c:v>
                </c:pt>
                <c:pt idx="9">
                  <c:v>52.076002814919079</c:v>
                </c:pt>
                <c:pt idx="10">
                  <c:v>55.936920222634519</c:v>
                </c:pt>
                <c:pt idx="11">
                  <c:v>54.141656662665071</c:v>
                </c:pt>
                <c:pt idx="12">
                  <c:v>54.141656662665056</c:v>
                </c:pt>
                <c:pt idx="13">
                  <c:v>57.397959183673485</c:v>
                </c:pt>
                <c:pt idx="14">
                  <c:v>51.473922902494344</c:v>
                </c:pt>
              </c:numCache>
            </c:numRef>
          </c:val>
        </c:ser>
        <c:ser>
          <c:idx val="0"/>
          <c:order val="0"/>
          <c:tx>
            <c:strRef>
              <c:f>'PROMEDIO PROVINCIA'!$F$42</c:f>
              <c:strCache>
                <c:ptCount val="1"/>
                <c:pt idx="0">
                  <c:v>PORCENTAJE RENDIMIENTO</c:v>
                </c:pt>
              </c:strCache>
            </c:strRef>
          </c:tx>
          <c:dLbls>
            <c:showVal val="1"/>
          </c:dLbls>
          <c:cat>
            <c:strRef>
              <c:f>'PROMEDIO PROVINCIA'!$E$43:$E$57</c:f>
              <c:strCache>
                <c:ptCount val="15"/>
                <c:pt idx="0">
                  <c:v>CENTRO</c:v>
                </c:pt>
                <c:pt idx="1">
                  <c:v>CUBARA</c:v>
                </c:pt>
                <c:pt idx="2">
                  <c:v>GUTIERREZ</c:v>
                </c:pt>
                <c:pt idx="3">
                  <c:v>LA LIBERTAD</c:v>
                </c:pt>
                <c:pt idx="4">
                  <c:v>LENGUPA</c:v>
                </c:pt>
                <c:pt idx="5">
                  <c:v>MANEJO ESPECIAL</c:v>
                </c:pt>
                <c:pt idx="6">
                  <c:v>MARQUEZ</c:v>
                </c:pt>
                <c:pt idx="7">
                  <c:v>NEIRA</c:v>
                </c:pt>
                <c:pt idx="8">
                  <c:v>NORTE</c:v>
                </c:pt>
                <c:pt idx="9">
                  <c:v>OCCIDENTE</c:v>
                </c:pt>
                <c:pt idx="10">
                  <c:v>ORIENTE</c:v>
                </c:pt>
                <c:pt idx="11">
                  <c:v>RICAURTE</c:v>
                </c:pt>
                <c:pt idx="12">
                  <c:v>SUGAMUXI</c:v>
                </c:pt>
                <c:pt idx="13">
                  <c:v>TUNDAMA</c:v>
                </c:pt>
                <c:pt idx="14">
                  <c:v>VALDERRAMA</c:v>
                </c:pt>
              </c:strCache>
            </c:strRef>
          </c:cat>
          <c:val>
            <c:numRef>
              <c:f>'PROMEDIO PROVINCIA'!$F$43:$F$57</c:f>
              <c:numCache>
                <c:formatCode>#,##0.00_);\(#,##0.00\)</c:formatCode>
                <c:ptCount val="15"/>
                <c:pt idx="0">
                  <c:v>53.010204081632637</c:v>
                </c:pt>
                <c:pt idx="1">
                  <c:v>60.714285714285715</c:v>
                </c:pt>
                <c:pt idx="2">
                  <c:v>59.65463108320251</c:v>
                </c:pt>
                <c:pt idx="3">
                  <c:v>36.734693877551017</c:v>
                </c:pt>
                <c:pt idx="4">
                  <c:v>54.209183673469383</c:v>
                </c:pt>
                <c:pt idx="5">
                  <c:v>46.530612244897966</c:v>
                </c:pt>
                <c:pt idx="6">
                  <c:v>56.720619282195628</c:v>
                </c:pt>
                <c:pt idx="7">
                  <c:v>58.017492711370267</c:v>
                </c:pt>
                <c:pt idx="8">
                  <c:v>55.328798185941054</c:v>
                </c:pt>
                <c:pt idx="9">
                  <c:v>52.076002814919079</c:v>
                </c:pt>
                <c:pt idx="10">
                  <c:v>55.936920222634519</c:v>
                </c:pt>
                <c:pt idx="11">
                  <c:v>54.141656662665071</c:v>
                </c:pt>
                <c:pt idx="12">
                  <c:v>54.141656662665056</c:v>
                </c:pt>
                <c:pt idx="13">
                  <c:v>57.397959183673485</c:v>
                </c:pt>
                <c:pt idx="14">
                  <c:v>51.473922902494344</c:v>
                </c:pt>
              </c:numCache>
            </c:numRef>
          </c:val>
        </c:ser>
        <c:shape val="box"/>
        <c:axId val="179540736"/>
        <c:axId val="179542272"/>
        <c:axId val="0"/>
      </c:bar3DChart>
      <c:catAx>
        <c:axId val="179540736"/>
        <c:scaling>
          <c:orientation val="minMax"/>
        </c:scaling>
        <c:axPos val="b"/>
        <c:tickLblPos val="nextTo"/>
        <c:crossAx val="179542272"/>
        <c:crosses val="autoZero"/>
        <c:auto val="1"/>
        <c:lblAlgn val="ctr"/>
        <c:lblOffset val="100"/>
      </c:catAx>
      <c:valAx>
        <c:axId val="179542272"/>
        <c:scaling>
          <c:orientation val="minMax"/>
        </c:scaling>
        <c:axPos val="l"/>
        <c:majorGridlines/>
        <c:numFmt formatCode="#,##0.00_);\(#,##0.00\)" sourceLinked="1"/>
        <c:tickLblPos val="nextTo"/>
        <c:crossAx val="179540736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Título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6" name="15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2" name="1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7" name="2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s-CO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9" name="18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Título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5" name="24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8" name="27 Marcador de contenido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Título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24" name="2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contenido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29" name="2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1" name="3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6" name="25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1" name="10 Marcador de fecha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69B1EFB-3CB2-4AD7-9CB0-BDBE10D2B6EB}" type="datetimeFigureOut">
              <a:rPr lang="es-ES" smtClean="0"/>
              <a:t>01/09/2009</a:t>
            </a:fld>
            <a:endParaRPr lang="es-CO"/>
          </a:p>
        </p:txBody>
      </p:sp>
      <p:sp>
        <p:nvSpPr>
          <p:cNvPr id="28" name="27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435762-DEEF-40CE-A808-3219CA6E48F0}" type="slidenum">
              <a:rPr lang="es-CO" smtClean="0"/>
              <a:t>‹Nº›</a:t>
            </a:fld>
            <a:endParaRPr lang="es-CO"/>
          </a:p>
        </p:txBody>
      </p:sp>
      <p:sp>
        <p:nvSpPr>
          <p:cNvPr id="10" name="9 Marcador de título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2286016"/>
          </a:xfrm>
        </p:spPr>
        <p:txBody>
          <a:bodyPr>
            <a:noAutofit/>
          </a:bodyPr>
          <a:lstStyle/>
          <a:p>
            <a:pPr algn="ctr"/>
            <a:r>
              <a:rPr lang="es-CO" sz="2800" dirty="0"/>
              <a:t>ESCUELA NORMAL SUPERIOR </a:t>
            </a:r>
            <a:r>
              <a:rPr lang="es-CO" sz="2800" dirty="0" smtClean="0"/>
              <a:t/>
            </a:r>
            <a:br>
              <a:rPr lang="es-CO" sz="2800" dirty="0" smtClean="0"/>
            </a:br>
            <a:r>
              <a:rPr lang="es-CO" sz="2800" dirty="0" smtClean="0"/>
              <a:t>“</a:t>
            </a:r>
            <a:r>
              <a:rPr lang="es-CO" sz="2800" dirty="0"/>
              <a:t>SOR JOSEFA DEL CASTILLO Y GUEVARA”</a:t>
            </a:r>
            <a:r>
              <a:rPr lang="es-ES" sz="2800" dirty="0"/>
              <a:t/>
            </a:r>
            <a:br>
              <a:rPr lang="es-ES" sz="2800" dirty="0"/>
            </a:br>
            <a:r>
              <a:rPr lang="es-CO" sz="2800" dirty="0"/>
              <a:t>OLIMPIADAS DE SOCIALES</a:t>
            </a:r>
            <a:r>
              <a:rPr lang="es-ES" sz="2800" dirty="0"/>
              <a:t/>
            </a:r>
            <a:br>
              <a:rPr lang="es-ES" sz="2800" dirty="0"/>
            </a:br>
            <a:r>
              <a:rPr lang="es-CO" sz="2800" dirty="0"/>
              <a:t>FASE PROVINCIAL</a:t>
            </a:r>
            <a:r>
              <a:rPr lang="es-ES" sz="2800" dirty="0"/>
              <a:t/>
            </a:r>
            <a:br>
              <a:rPr lang="es-ES" sz="2800" dirty="0"/>
            </a:br>
            <a:r>
              <a:rPr lang="es-CO" sz="2800" dirty="0"/>
              <a:t>2009</a:t>
            </a:r>
            <a:endParaRPr lang="es-ES" sz="2800" dirty="0"/>
          </a:p>
        </p:txBody>
      </p:sp>
      <p:pic>
        <p:nvPicPr>
          <p:cNvPr id="4" name="0 Imagen" descr="ESC NOR 1.bmp"/>
          <p:cNvPicPr/>
          <p:nvPr/>
        </p:nvPicPr>
        <p:blipFill>
          <a:blip r:embed="rId2"/>
          <a:stretch>
            <a:fillRect/>
          </a:stretch>
        </p:blipFill>
        <p:spPr>
          <a:xfrm>
            <a:off x="2143108" y="2714620"/>
            <a:ext cx="5052822" cy="3742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571604" y="2214554"/>
          <a:ext cx="5786478" cy="4064004"/>
        </p:xfrm>
        <a:graphic>
          <a:graphicData uri="http://schemas.openxmlformats.org/drawingml/2006/table">
            <a:tbl>
              <a:tblPr/>
              <a:tblGrid>
                <a:gridCol w="3429024"/>
                <a:gridCol w="2357454"/>
              </a:tblGrid>
              <a:tr h="78375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PROVINCIA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MS Sans Serif"/>
                        </a:rPr>
                        <a:t>PORCENTAJE RENDIMIENTO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CENTRO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46,49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CUBARA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55,15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GUTIERREZ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42,86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LA LIBERTAD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34,60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LENGUPA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49,26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MANEJO ESPECIAL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37,27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MARQUEZ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48,66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NEIRA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52,44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41,06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OCCIDENTE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46,58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ORIENTE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48,90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RICAURTE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46,68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SUGAMUXI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49,83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TUNDAMA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48,44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VALDERRAMA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42,55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RENDIMIENTO</a:t>
                      </a:r>
                      <a:r>
                        <a:rPr lang="es-E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DE MUNICIPIOS POR PROVINCIA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QUINTO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6 Gráfico"/>
          <p:cNvGraphicFramePr/>
          <p:nvPr/>
        </p:nvGraphicFramePr>
        <p:xfrm>
          <a:off x="214282" y="285728"/>
          <a:ext cx="8716283" cy="621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500166" y="2357430"/>
          <a:ext cx="6286543" cy="4064004"/>
        </p:xfrm>
        <a:graphic>
          <a:graphicData uri="http://schemas.openxmlformats.org/drawingml/2006/table">
            <a:tbl>
              <a:tblPr/>
              <a:tblGrid>
                <a:gridCol w="3000396"/>
                <a:gridCol w="3286147"/>
              </a:tblGrid>
              <a:tr h="78375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PROVINCIA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MS Sans Serif"/>
                        </a:rPr>
                        <a:t>PORCENTAJE RENDIMIENTO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CENTRO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53,01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CUBARA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60,71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GUTIERREZ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59,65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LA LIBERTAD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36,73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LENGUPA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54,21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MANEJO ESPECIAL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46,53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MARQUEZ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56,72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NEIRA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58,02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55,33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OCCIDENTE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52,08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ORIENTE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55,94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RICAURTE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54,14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SUGAMUXI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54,14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TUNDAMA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57,40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VALDERRAMA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51,47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RENDIMIENTO</a:t>
                      </a:r>
                      <a:r>
                        <a:rPr lang="es-E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DE MUNICIPIOS POR PROVINCIA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UNDECIMO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8 Gráfico"/>
          <p:cNvGraphicFramePr/>
          <p:nvPr/>
        </p:nvGraphicFramePr>
        <p:xfrm>
          <a:off x="214282" y="0"/>
          <a:ext cx="8765676" cy="6572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214414" y="2071678"/>
          <a:ext cx="6500857" cy="4500573"/>
        </p:xfrm>
        <a:graphic>
          <a:graphicData uri="http://schemas.openxmlformats.org/drawingml/2006/table">
            <a:tbl>
              <a:tblPr/>
              <a:tblGrid>
                <a:gridCol w="853464"/>
                <a:gridCol w="1652452"/>
                <a:gridCol w="1979311"/>
                <a:gridCol w="1089530"/>
                <a:gridCol w="926100"/>
              </a:tblGrid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Nivel de Dificultad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Competencia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ACIERTOS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31,77%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80,12%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43,08%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83,43%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47,76%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39,57%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38,99%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64,52%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72,90%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48,34%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71,73%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6,04%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83,24%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19,88%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51,07%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17,93%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31,77%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PORCENTAJE DE ACIERTOS POR PREGUNTA </a:t>
                      </a: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</a:t>
                      </a:r>
                      <a:r>
                        <a:rPr lang="es-E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QUINTO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4 Gráfico"/>
          <p:cNvGraphicFramePr/>
          <p:nvPr/>
        </p:nvGraphicFramePr>
        <p:xfrm>
          <a:off x="476250" y="628650"/>
          <a:ext cx="8191499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000100" y="2357430"/>
          <a:ext cx="7286676" cy="4000500"/>
        </p:xfrm>
        <a:graphic>
          <a:graphicData uri="http://schemas.openxmlformats.org/drawingml/2006/table">
            <a:tbl>
              <a:tblPr/>
              <a:tblGrid>
                <a:gridCol w="956631"/>
                <a:gridCol w="1852200"/>
                <a:gridCol w="2218569"/>
                <a:gridCol w="1221230"/>
                <a:gridCol w="1038046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Nivel de Dificultad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Competencia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ACIERTOS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55,35%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90,74%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82,51%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10,08%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60,08%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43,83%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26,95%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30,25%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59,47%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67,90%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72,63%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61,11%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46,09%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36,21%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39,30%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56,58%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70,58%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17,49%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65,64%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55,14%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PORCENTAJE DE ACIERTOS POR PREGUNTA </a:t>
                      </a: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NOVENO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/>
        </p:nvGraphicFramePr>
        <p:xfrm>
          <a:off x="476250" y="628650"/>
          <a:ext cx="8191499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500034" y="2357430"/>
          <a:ext cx="8072493" cy="4000500"/>
        </p:xfrm>
        <a:graphic>
          <a:graphicData uri="http://schemas.openxmlformats.org/drawingml/2006/table">
            <a:tbl>
              <a:tblPr/>
              <a:tblGrid>
                <a:gridCol w="1059796"/>
                <a:gridCol w="2051947"/>
                <a:gridCol w="2457826"/>
                <a:gridCol w="1352932"/>
                <a:gridCol w="1149992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Pregunta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Nivel de Dificultad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Competencia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ACIERTOS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57,45%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13,28%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34,15%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64,77%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36,04%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45,80%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59,08%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35,77%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87,26%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78,86%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57,45%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81,84%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49,86%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70,46%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51,76%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Interpretativa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65,31%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Propositiva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42,55%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84,55%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Argumentativa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39,30%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PORCENTAJE DE ACIERTOS POR PREGUNTA </a:t>
                      </a: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UNDECIMO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/>
          <p:nvPr/>
        </p:nvGraphicFramePr>
        <p:xfrm>
          <a:off x="476250" y="628650"/>
          <a:ext cx="8191499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428728" y="2428868"/>
          <a:ext cx="6000791" cy="4064004"/>
        </p:xfrm>
        <a:graphic>
          <a:graphicData uri="http://schemas.openxmlformats.org/drawingml/2006/table">
            <a:tbl>
              <a:tblPr/>
              <a:tblGrid>
                <a:gridCol w="3286148"/>
                <a:gridCol w="2714643"/>
              </a:tblGrid>
              <a:tr h="78375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sng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PROVINCIA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MS Sans Serif"/>
                        </a:rPr>
                        <a:t>PORCENTAJE RENDIMIENTO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CENTRO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52,25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CUBARA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41,27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GUTIERREZ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49,57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LA LIBERTAD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52,75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LENGUPA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52,13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MANEJO ESPECIAL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53,97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MARQUEZ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51,73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NEIRA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55,83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NORTE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60,18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OCCIDENTE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53,01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ORIENTE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56,57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RICAURTE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53,71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SUGAMUXI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51,52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TUNDAMA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54,15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8683">
                <a:tc>
                  <a:txBody>
                    <a:bodyPr/>
                    <a:lstStyle/>
                    <a:p>
                      <a:pPr algn="l" fontAlgn="ctr"/>
                      <a:r>
                        <a:rPr lang="es-ES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VALDERRAMA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52,29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2 Tabla"/>
          <p:cNvGraphicFramePr>
            <a:graphicFrameLocks noGrp="1"/>
          </p:cNvGraphicFramePr>
          <p:nvPr/>
        </p:nvGraphicFramePr>
        <p:xfrm>
          <a:off x="500034" y="214290"/>
          <a:ext cx="8072494" cy="1706880"/>
        </p:xfrm>
        <a:graphic>
          <a:graphicData uri="http://schemas.openxmlformats.org/drawingml/2006/table">
            <a:tbl>
              <a:tblPr/>
              <a:tblGrid>
                <a:gridCol w="8072494"/>
              </a:tblGrid>
              <a:tr h="154304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dirty="0" smtClean="0"/>
                        <a:t>ESCUELA NORMAL SUPERIOR </a:t>
                      </a:r>
                      <a:br>
                        <a:rPr lang="es-CO" sz="1600" dirty="0" smtClean="0"/>
                      </a:br>
                      <a:r>
                        <a:rPr lang="es-CO" sz="1600" dirty="0" smtClean="0"/>
                        <a:t>“SOR JOSEFA DEL CASTILLO Y GUEVARA”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OLIMPIADAS DE SOCIALES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FASE PROVINCIAL</a:t>
                      </a:r>
                      <a:r>
                        <a:rPr lang="es-ES" sz="1600" dirty="0" smtClean="0"/>
                        <a:t/>
                      </a:r>
                      <a:br>
                        <a:rPr lang="es-ES" sz="1600" dirty="0" smtClean="0"/>
                      </a:br>
                      <a:r>
                        <a:rPr lang="es-CO" sz="1600" dirty="0" smtClean="0"/>
                        <a:t>2009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RENDIMIENTO</a:t>
                      </a:r>
                      <a:r>
                        <a:rPr lang="es-ES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DE MUNICIPIOS POR PROVINCIA</a:t>
                      </a:r>
                      <a:endParaRPr lang="es-ES" sz="16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fontAlgn="b"/>
                      <a:r>
                        <a:rPr lang="es-ES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GRADO NOVENO</a:t>
                      </a:r>
                      <a:endParaRPr lang="es-ES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5 Gráfico"/>
          <p:cNvGraphicFramePr/>
          <p:nvPr/>
        </p:nvGraphicFramePr>
        <p:xfrm>
          <a:off x="642910" y="500042"/>
          <a:ext cx="8132425" cy="5975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jes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iaj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je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</TotalTime>
  <Words>600</Words>
  <Application>Microsoft Office PowerPoint</Application>
  <PresentationFormat>Presentación en pantalla (4:3)</PresentationFormat>
  <Paragraphs>451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4" baseType="lpstr">
      <vt:lpstr>Viajes</vt:lpstr>
      <vt:lpstr>ESCUELA NORMAL SUPERIOR  “SOR JOSEFA DEL CASTILLO Y GUEVARA” OLIMPIADAS DE SOCIALES FASE PROVINCIAL 2009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</vt:vector>
  </TitlesOfParts>
  <Company>CEMP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ESCUELA NORMAL SUPERIOR  “SOR JOSEFA DEL CASTILLO Y GUEVARA” OLIMPIADAS DE SOCIALES FASE PROVINCIAL 2009</dc:title>
  <dc:creator>CARLOS EDUARDO MENDEZ PATARROYO</dc:creator>
  <cp:lastModifiedBy>CARLOS EDUARDO MENDEZ PATARROYO</cp:lastModifiedBy>
  <cp:revision>1</cp:revision>
  <dcterms:created xsi:type="dcterms:W3CDTF">2009-09-01T13:55:43Z</dcterms:created>
  <dcterms:modified xsi:type="dcterms:W3CDTF">2009-09-01T14:29:35Z</dcterms:modified>
</cp:coreProperties>
</file>